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handoutMasterIdLst>
    <p:handoutMasterId r:id="rId10"/>
  </p:handoutMasterIdLst>
  <p:sldIdLst>
    <p:sldId id="256" r:id="rId2"/>
    <p:sldId id="277" r:id="rId3"/>
    <p:sldId id="279" r:id="rId4"/>
    <p:sldId id="280" r:id="rId5"/>
    <p:sldId id="278" r:id="rId6"/>
    <p:sldId id="281" r:id="rId7"/>
    <p:sldId id="282" r:id="rId8"/>
    <p:sldId id="283" r:id="rId9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60093"/>
    <a:srgbClr val="EE12AF"/>
    <a:srgbClr val="76140A"/>
    <a:srgbClr val="FAD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7" autoAdjust="0"/>
    <p:restoredTop sz="94356" autoAdjust="0"/>
  </p:normalViewPr>
  <p:slideViewPr>
    <p:cSldViewPr>
      <p:cViewPr varScale="1">
        <p:scale>
          <a:sx n="87" d="100"/>
          <a:sy n="87" d="100"/>
        </p:scale>
        <p:origin x="17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F87ABF3-3D12-46BA-A0EE-6DDDD7C0570B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4CE7B99-C87E-4A33-B60A-F45F8DB1AE4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5015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398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965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225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336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936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926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558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062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047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337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491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2845-DF11-49B3-9373-961F7E499C9A}" type="datetimeFigureOut">
              <a:rPr lang="th-TH" smtClean="0"/>
              <a:pPr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D315-5682-4866-B36C-2F9A567E285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064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ococatsurat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ชื่อเรื่อง 1"/>
          <p:cNvSpPr txBox="1">
            <a:spLocks/>
          </p:cNvSpPr>
          <p:nvPr/>
        </p:nvSpPr>
        <p:spPr bwMode="auto">
          <a:xfrm>
            <a:off x="323528" y="1916832"/>
            <a:ext cx="83529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th-TH" sz="3300" u="sng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ยุทธศาสตร์ที่ 2 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: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พัฒนาและจัดระบบบริการที่มี				คุณภาพมาตรฐาน ครอบคลุม  </a:t>
            </a:r>
          </a:p>
          <a:p>
            <a:pPr algn="l"/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			ประชาชนสามารถเข้าถึงบริการได้</a:t>
            </a:r>
            <a:endParaRPr lang="th-TH" sz="3300" u="sng" kern="0" dirty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0" name="ชื่อเรื่อง 1"/>
          <p:cNvSpPr txBox="1">
            <a:spLocks/>
          </p:cNvSpPr>
          <p:nvPr/>
        </p:nvSpPr>
        <p:spPr bwMode="auto">
          <a:xfrm>
            <a:off x="323528" y="3429000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th-TH" sz="3300" u="sng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ระบบส่งต่อ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     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: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	</a:t>
            </a:r>
            <a:endParaRPr lang="th-TH" sz="3300" u="sng" kern="0" dirty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1" name="ชื่อเรื่อง 1"/>
          <p:cNvSpPr txBox="1">
            <a:spLocks/>
          </p:cNvSpPr>
          <p:nvPr/>
        </p:nvSpPr>
        <p:spPr bwMode="auto">
          <a:xfrm>
            <a:off x="351249" y="4581128"/>
            <a:ext cx="83529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/>
            <a:r>
              <a:rPr lang="th-TH" sz="3300" u="sng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มาตรการ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        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: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	จัดทำระบบส่งต่อภายในเครือข่าย</a:t>
            </a:r>
          </a:p>
          <a:p>
            <a:pPr algn="l"/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                     :  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พัฒนาสถานบริการตาม </a:t>
            </a:r>
            <a:endParaRPr lang="en-US" sz="33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algn="l"/>
            <a:r>
              <a:rPr lang="en-US" sz="3300" kern="0" dirty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</a:rPr>
              <a:t>                        Service Plan</a:t>
            </a:r>
            <a:endParaRPr lang="th-TH" sz="3300" kern="0" dirty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8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3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48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ระบบส่งต่อ</a:t>
            </a:r>
            <a:endParaRPr lang="th-TH" sz="48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25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27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5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48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แผนการดำเนินงาน</a:t>
            </a:r>
            <a:endParaRPr lang="th-TH" sz="48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8" name="ชื่อเรื่อง 1"/>
          <p:cNvSpPr txBox="1">
            <a:spLocks/>
          </p:cNvSpPr>
          <p:nvPr/>
        </p:nvSpPr>
        <p:spPr bwMode="auto">
          <a:xfrm>
            <a:off x="351249" y="1462694"/>
            <a:ext cx="8352928" cy="115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Ä"/>
            </a:pP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จัดทำข้อมูลตัวขี้วัดของแต่ละจังหวัดทุกเดือน </a:t>
            </a:r>
            <a:endParaRPr lang="th-TH" sz="33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  <a:p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(ส่งภายใน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วันที่ 15 ของทุกเดือน)</a:t>
            </a:r>
          </a:p>
        </p:txBody>
      </p: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12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14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สี่เหลี่ยมผืนผ้า 14"/>
          <p:cNvSpPr/>
          <p:nvPr/>
        </p:nvSpPr>
        <p:spPr>
          <a:xfrm>
            <a:off x="2699792" y="2854677"/>
            <a:ext cx="3916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i="1" kern="0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(ตาราง</a:t>
            </a:r>
            <a:r>
              <a:rPr lang="en-US" sz="3600" i="1" kern="0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,</a:t>
            </a:r>
            <a:r>
              <a:rPr lang="th-TH" sz="3600" i="1" kern="0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ตัวชี้วัด </a:t>
            </a:r>
            <a:r>
              <a:rPr lang="en-US" sz="3600" i="1" kern="0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5 </a:t>
            </a:r>
            <a:r>
              <a:rPr lang="th-TH" sz="3600" i="1" kern="0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ข้อ)</a:t>
            </a:r>
            <a:endParaRPr lang="th-TH" sz="3600" i="1" kern="0" dirty="0">
              <a:solidFill>
                <a:srgbClr val="C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6" name="ชื่อเรื่อง 1"/>
          <p:cNvSpPr txBox="1">
            <a:spLocks/>
          </p:cNvSpPr>
          <p:nvPr/>
        </p:nvSpPr>
        <p:spPr bwMode="auto">
          <a:xfrm>
            <a:off x="323528" y="3631025"/>
            <a:ext cx="8352928" cy="2537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ศูนย์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ส่งต่อโรงพยาบาลสุราษฎร์ธานี</a:t>
            </a:r>
          </a:p>
          <a:p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นางสาวดวงรัตน์  ขวัญทอง</a:t>
            </a:r>
          </a:p>
          <a:p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  <a:hlinkClick r:id="rId4"/>
              </a:rPr>
              <a:t>chococatsurat@Hotmail.com</a:t>
            </a:r>
            <a:endParaRPr lang="en-US" sz="33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  <a:p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Tel  081 – 8945301</a:t>
            </a:r>
          </a:p>
          <a:p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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 </a:t>
            </a:r>
            <a:r>
              <a:rPr lang="en-US" sz="3300" kern="0" dirty="0" err="1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sasima</a:t>
            </a:r>
            <a:r>
              <a:rPr lang="th-TH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2</a:t>
            </a:r>
            <a:r>
              <a:rPr lang="en-US" sz="33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@Hotmail.com</a:t>
            </a:r>
            <a:endParaRPr lang="th-TH" sz="33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64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7128792" cy="6048672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936104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27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 bwMode="auto">
          <a:xfrm>
            <a:off x="323528" y="188755"/>
            <a:ext cx="8352928" cy="40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48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ตัวอย่างแบบฟอร์ม</a:t>
            </a:r>
            <a:endParaRPr lang="th-TH" sz="48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67544" y="109940"/>
            <a:ext cx="864096" cy="698308"/>
            <a:chOff x="887" y="2040"/>
            <a:chExt cx="433" cy="422"/>
          </a:xfrm>
        </p:grpSpPr>
        <p:pic>
          <p:nvPicPr>
            <p:cNvPr id="8" name="Picture 23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10" name="Picture 25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17409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รูปภาพ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34" y="2471124"/>
            <a:ext cx="7627711" cy="4270244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936104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8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0" name="ชื่อเรื่อง 1"/>
          <p:cNvSpPr txBox="1">
            <a:spLocks/>
          </p:cNvSpPr>
          <p:nvPr/>
        </p:nvSpPr>
        <p:spPr bwMode="auto">
          <a:xfrm>
            <a:off x="323528" y="188755"/>
            <a:ext cx="8352928" cy="40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48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ตัวอย่างแบบฟอร์ม</a:t>
            </a:r>
            <a:endParaRPr lang="th-TH" sz="48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467544" y="109940"/>
            <a:ext cx="864096" cy="698308"/>
            <a:chOff x="887" y="2040"/>
            <a:chExt cx="433" cy="422"/>
          </a:xfrm>
        </p:grpSpPr>
        <p:pic>
          <p:nvPicPr>
            <p:cNvPr id="12" name="Picture 23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14" name="Picture 25" descr="Picture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รูปภาพ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21077"/>
            <a:ext cx="7632848" cy="157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7000">
                <a:srgbClr val="800080"/>
              </a:gs>
              <a:gs pos="63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         ตัวชี้วัด </a:t>
            </a:r>
            <a:r>
              <a:rPr lang="en-US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:</a:t>
            </a:r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 ระดับจังหวัด/ระดับเขต</a:t>
            </a:r>
            <a:endParaRPr lang="th-TH" sz="36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6" name="ชื่อเรื่อง 1"/>
          <p:cNvSpPr txBox="1">
            <a:spLocks/>
          </p:cNvSpPr>
          <p:nvPr/>
        </p:nvSpPr>
        <p:spPr bwMode="auto">
          <a:xfrm>
            <a:off x="735562" y="1844824"/>
            <a:ext cx="7732577" cy="6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Ä"/>
            </a:pP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1.	ส่งต่อผู้ป่วยออกนอกเขตบริการลดลง  50</a:t>
            </a:r>
            <a:r>
              <a:rPr lang="en-US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%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8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10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ชื่อเรื่อง 1"/>
          <p:cNvSpPr txBox="1">
            <a:spLocks/>
          </p:cNvSpPr>
          <p:nvPr/>
        </p:nvSpPr>
        <p:spPr bwMode="auto">
          <a:xfrm>
            <a:off x="735562" y="2514986"/>
            <a:ext cx="8712969" cy="6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Ä"/>
            </a:pP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2.	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จำนวนผู้ป่วย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ฉุกเฉินที่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ประสานผ่านศูนย์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มากกว่า 80</a:t>
            </a:r>
            <a:r>
              <a:rPr lang="en-US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%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  <p:sp>
        <p:nvSpPr>
          <p:cNvPr id="14" name="ชื่อเรื่อง 1"/>
          <p:cNvSpPr txBox="1">
            <a:spLocks/>
          </p:cNvSpPr>
          <p:nvPr/>
        </p:nvSpPr>
        <p:spPr bwMode="auto">
          <a:xfrm>
            <a:off x="735562" y="3185148"/>
            <a:ext cx="7940894" cy="6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Ä"/>
            </a:pP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3.	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ประสาน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สำเร็จใน  30  นาที  มากกว่า  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80</a:t>
            </a:r>
            <a:r>
              <a:rPr lang="en-US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%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  <p:sp>
        <p:nvSpPr>
          <p:cNvPr id="15" name="ชื่อเรื่อง 1"/>
          <p:cNvSpPr txBox="1">
            <a:spLocks/>
          </p:cNvSpPr>
          <p:nvPr/>
        </p:nvSpPr>
        <p:spPr bwMode="auto">
          <a:xfrm>
            <a:off x="735561" y="3855310"/>
            <a:ext cx="8732983" cy="6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Ä"/>
            </a:pP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4.	จำนวนผู้ป่วยที่ปฏิเสธการรับส่งต่อ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เป็น  0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  <p:sp>
        <p:nvSpPr>
          <p:cNvPr id="16" name="ชื่อเรื่อง 1"/>
          <p:cNvSpPr txBox="1">
            <a:spLocks/>
          </p:cNvSpPr>
          <p:nvPr/>
        </p:nvSpPr>
        <p:spPr bwMode="auto">
          <a:xfrm>
            <a:off x="725554" y="4558130"/>
            <a:ext cx="8732983" cy="99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Ä"/>
            </a:pP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5.	จำนวนโรงพยาบาลที่ใช้โปรแกรม </a:t>
            </a:r>
            <a:r>
              <a:rPr lang="en-US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Thai Refer 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  <a:p>
            <a:pPr algn="l"/>
            <a:r>
              <a:rPr lang="th-TH" sz="2800" kern="0" dirty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 </a:t>
            </a:r>
            <a:r>
              <a:rPr lang="th-TH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         ในการส่งต่อ  100</a:t>
            </a:r>
            <a:r>
              <a:rPr lang="en-US" sz="2800" kern="0" dirty="0" smtClean="0">
                <a:solidFill>
                  <a:srgbClr val="000099"/>
                </a:solidFill>
                <a:latin typeface="Microsoft Sans Serif" pitchFamily="34" charset="0"/>
                <a:cs typeface="Microsoft Sans Serif" pitchFamily="34" charset="0"/>
                <a:sym typeface="Wingdings" panose="05000000000000000000" pitchFamily="2" charset="2"/>
              </a:rPr>
              <a:t>%</a:t>
            </a:r>
            <a:endParaRPr lang="th-TH" sz="2800" kern="0" dirty="0" smtClean="0">
              <a:solidFill>
                <a:srgbClr val="000099"/>
              </a:solidFill>
              <a:latin typeface="Microsoft Sans Serif" pitchFamily="34" charset="0"/>
              <a:cs typeface="Microsoft Sans Serif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492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7000">
                <a:srgbClr val="800080"/>
              </a:gs>
              <a:gs pos="63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         </a:t>
            </a:r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คำอธิบายตัวชี้วัด</a:t>
            </a:r>
            <a:endParaRPr lang="th-TH" sz="36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7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9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สี่เหลี่ยมผืนผ้า 9"/>
          <p:cNvSpPr/>
          <p:nvPr/>
        </p:nvSpPr>
        <p:spPr>
          <a:xfrm>
            <a:off x="323528" y="1555259"/>
            <a:ext cx="8496944" cy="4538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600" b="1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1. ส่งต่อผู้ป่วยนอกเขตบริการลดลง  50</a:t>
            </a:r>
            <a:r>
              <a:rPr lang="en-US" sz="3600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%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หมายถึง การส่งต่อผู้ป่วยเพื่อไปรับการรักษาต่อใน</a:t>
            </a:r>
            <a:r>
              <a:rPr lang="th-TH" sz="3300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สถานบริการ</a:t>
            </a: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ที่</a:t>
            </a:r>
            <a:r>
              <a:rPr lang="th-TH" sz="3300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มี </a:t>
            </a: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ศักยภาพ</a:t>
            </a: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สูง</a:t>
            </a:r>
            <a:r>
              <a:rPr lang="th-TH" sz="3300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กว่านอก</a:t>
            </a: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เขต</a:t>
            </a:r>
            <a:r>
              <a:rPr lang="th-TH" sz="3300" dirty="0" smtClean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บริการสุขภาพ</a:t>
            </a: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ที่ 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11</a:t>
            </a:r>
            <a:r>
              <a:rPr lang="th-TH" sz="3300" dirty="0">
                <a:latin typeface="TH SarabunPSK" panose="020B0500040200020003" pitchFamily="34" charset="-34"/>
                <a:ea typeface="Calibri" panose="020F0502020204030204" pitchFamily="34" charset="0"/>
              </a:rPr>
              <a:t> ลดลงมากกว่า 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50% </a:t>
            </a:r>
            <a:endParaRPr lang="th-TH" sz="3300" dirty="0" smtClean="0">
              <a:latin typeface="TH SarabunPSK" panose="020B0500040200020003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 smtClean="0">
                <a:latin typeface="TH SarabunPSK" panose="020B0500040200020003" pitchFamily="34" charset="-34"/>
                <a:ea typeface="Calibri" panose="020F0502020204030204" pitchFamily="34" charset="0"/>
              </a:rPr>
              <a:t>เมื่อ</a:t>
            </a:r>
            <a:r>
              <a:rPr lang="th-TH" sz="3300" dirty="0">
                <a:latin typeface="TH SarabunPSK" panose="020B0500040200020003" pitchFamily="34" charset="-34"/>
                <a:ea typeface="Calibri" panose="020F0502020204030204" pitchFamily="34" charset="0"/>
              </a:rPr>
              <a:t>เทียบกับปีที่ผ่านมา</a:t>
            </a:r>
            <a:endParaRPr lang="en-US" sz="33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3600" b="1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2. จำนวนผู้ป่วยฉุกเฉินที่ประสานผ่านศูนย์มากกว่า 80</a:t>
            </a:r>
            <a:r>
              <a:rPr lang="en-US" sz="3600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%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หมายถึง จำนวนผู้ป่วยที่ประเมินเป็นระดับ 1 (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Resuscitation) </a:t>
            </a:r>
            <a:r>
              <a:rPr lang="th-TH" sz="3300" dirty="0">
                <a:latin typeface="TH SarabunPSK" panose="020B0500040200020003" pitchFamily="34" charset="-34"/>
                <a:ea typeface="Calibri" panose="020F0502020204030204" pitchFamily="34" charset="0"/>
              </a:rPr>
              <a:t>และ </a:t>
            </a:r>
            <a:endParaRPr lang="th-TH" sz="3300" dirty="0" smtClean="0">
              <a:latin typeface="TH SarabunPSK" panose="020B0500040200020003" pitchFamily="34" charset="-34"/>
              <a:ea typeface="Calibri" panose="020F0502020204030204" pitchFamily="34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 smtClean="0">
                <a:latin typeface="TH SarabunPSK" panose="020B0500040200020003" pitchFamily="34" charset="-34"/>
                <a:ea typeface="Calibri" panose="020F0502020204030204" pitchFamily="34" charset="0"/>
              </a:rPr>
              <a:t>2 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(Emergent) </a:t>
            </a:r>
            <a:r>
              <a:rPr lang="th-TH" sz="3300" dirty="0" smtClean="0">
                <a:latin typeface="TH SarabunPSK" panose="020B0500040200020003" pitchFamily="34" charset="-34"/>
                <a:ea typeface="Calibri" panose="020F0502020204030204" pitchFamily="34" charset="0"/>
              </a:rPr>
              <a:t>ใน</a:t>
            </a:r>
            <a:r>
              <a:rPr lang="th-TH" sz="3300" dirty="0">
                <a:latin typeface="TH SarabunPSK" panose="020B0500040200020003" pitchFamily="34" charset="-34"/>
                <a:ea typeface="Calibri" panose="020F0502020204030204" pitchFamily="34" charset="0"/>
              </a:rPr>
              <a:t>ระบบ 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ESI </a:t>
            </a:r>
            <a:r>
              <a:rPr lang="th-TH" sz="3300" dirty="0" smtClean="0">
                <a:latin typeface="TH SarabunPSK" panose="020B0500040200020003" pitchFamily="34" charset="-34"/>
                <a:ea typeface="Calibri" panose="020F0502020204030204" pitchFamily="34" charset="0"/>
              </a:rPr>
              <a:t>ได้รับ</a:t>
            </a:r>
            <a:r>
              <a:rPr lang="th-TH" sz="3300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การ</a:t>
            </a:r>
            <a:r>
              <a:rPr lang="th-TH" sz="3300" dirty="0">
                <a:ea typeface="Calibri" panose="020F0502020204030204" pitchFamily="34" charset="0"/>
                <a:cs typeface="TH SarabunPSK" panose="020B0500040200020003" pitchFamily="34" charset="-34"/>
              </a:rPr>
              <a:t>ประสานส่งต่อการ</a:t>
            </a:r>
            <a:r>
              <a:rPr lang="th-TH" sz="3300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รักษาพยาบาล</a:t>
            </a: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th-TH" sz="3300" dirty="0" smtClean="0">
                <a:ea typeface="Calibri" panose="020F0502020204030204" pitchFamily="34" charset="0"/>
                <a:cs typeface="TH SarabunPSK" panose="020B0500040200020003" pitchFamily="34" charset="-34"/>
              </a:rPr>
              <a:t>ก่อน</a:t>
            </a:r>
            <a:r>
              <a:rPr lang="th-TH" sz="3300" dirty="0">
                <a:ea typeface="Calibri" panose="020F0502020204030204" pitchFamily="34" charset="0"/>
                <a:cs typeface="TH SarabunPSK" panose="020B0500040200020003" pitchFamily="34" charset="-34"/>
              </a:rPr>
              <a:t>นำส่ง มากกว่า 80</a:t>
            </a:r>
            <a:r>
              <a:rPr lang="en-US" sz="3300" dirty="0">
                <a:latin typeface="TH SarabunPSK" panose="020B0500040200020003" pitchFamily="34" charset="-34"/>
                <a:ea typeface="Calibri" panose="020F0502020204030204" pitchFamily="34" charset="0"/>
              </a:rPr>
              <a:t>%</a:t>
            </a:r>
            <a:endParaRPr lang="th-TH" sz="3300" dirty="0"/>
          </a:p>
        </p:txBody>
      </p:sp>
    </p:spTree>
    <p:extLst>
      <p:ext uri="{BB962C8B-B14F-4D97-AF65-F5344CB8AC3E}">
        <p14:creationId xmlns:p14="http://schemas.microsoft.com/office/powerpoint/2010/main" val="225098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7000">
                <a:srgbClr val="800080"/>
              </a:gs>
              <a:gs pos="63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         </a:t>
            </a:r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คำอธิบายตัวชี้วัด</a:t>
            </a:r>
            <a:endParaRPr lang="th-TH" sz="36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7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9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สี่เหลี่ยมผืนผ้า 9"/>
          <p:cNvSpPr/>
          <p:nvPr/>
        </p:nvSpPr>
        <p:spPr>
          <a:xfrm>
            <a:off x="323528" y="1556792"/>
            <a:ext cx="864096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จำนวนผู้ป่วยที่ประสานผ่านศูนย์ส่งต่อสำเร็จใน 30 นาที มากกว่า 80</a:t>
            </a:r>
            <a:r>
              <a:rPr lang="en-US" sz="3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33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หมายถึง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ระยะเวลาตั้งแต่เริ่มโทรศัพท์ติดต่อ จน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ประสานสำเร็จ</a:t>
            </a:r>
          </a:p>
          <a:p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และสถานพยาบาล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ปลายทางตก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ลงรับ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ไว้รักษาต่อใช้เวลาไม่เกิน </a:t>
            </a:r>
            <a:endParaRPr lang="th-TH" sz="33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30 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 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ได้มากกว่า 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80</a:t>
            </a:r>
            <a:r>
              <a:rPr lang="en-US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  <a:p>
            <a:r>
              <a:rPr lang="en-US" sz="3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3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จำนวนผู้ป่วยที่ปฏิเสธการรับส่งต่อเป็นศูนย์</a:t>
            </a:r>
            <a:endParaRPr lang="en-US" sz="33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หมายถึง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สถานพยาบาลปลายทางปฏิเสธการรับส่งต่อเนื่อง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</a:t>
            </a:r>
          </a:p>
          <a:p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ข้อจำกัด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ของสถานพยาบาลแต่ไม่นับ </a:t>
            </a:r>
            <a:r>
              <a:rPr lang="en-US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Case </a:t>
            </a:r>
            <a:r>
              <a:rPr lang="en-US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Consult 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(เห็นควร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รักษา</a:t>
            </a:r>
          </a:p>
          <a:p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ต้นทางได้) และไม่ส่งต่อตามเส้นทางหลักหรือตามสิทธิ์ หรือ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ข้อตกลง</a:t>
            </a:r>
          </a:p>
          <a:p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ภายในเขตนั้น </a:t>
            </a:r>
            <a:r>
              <a:rPr lang="th-TH" sz="3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ๆ</a:t>
            </a:r>
            <a:endParaRPr lang="en-US" sz="33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964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 flipH="1">
            <a:off x="0" y="-27384"/>
            <a:ext cx="9144000" cy="1152128"/>
          </a:xfrm>
          <a:prstGeom prst="rect">
            <a:avLst/>
          </a:prstGeom>
          <a:gradFill rotWithShape="0">
            <a:gsLst>
              <a:gs pos="0">
                <a:srgbClr val="800080">
                  <a:alpha val="0"/>
                </a:srgbClr>
              </a:gs>
              <a:gs pos="37000">
                <a:srgbClr val="800080"/>
              </a:gs>
              <a:gs pos="63000">
                <a:srgbClr val="80008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ชื่อเรื่อง 1"/>
          <p:cNvSpPr txBox="1">
            <a:spLocks/>
          </p:cNvSpPr>
          <p:nvPr/>
        </p:nvSpPr>
        <p:spPr bwMode="auto">
          <a:xfrm>
            <a:off x="323528" y="260648"/>
            <a:ext cx="835292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         </a:t>
            </a:r>
            <a:r>
              <a:rPr lang="th-TH" sz="3600" kern="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คำอธิบายตัวชี้วัด</a:t>
            </a:r>
            <a:endParaRPr lang="th-TH" sz="3600" kern="0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467544" y="66396"/>
            <a:ext cx="1008112" cy="1008112"/>
            <a:chOff x="887" y="2040"/>
            <a:chExt cx="433" cy="422"/>
          </a:xfrm>
        </p:grpSpPr>
        <p:pic>
          <p:nvPicPr>
            <p:cNvPr id="7" name="Picture 23" descr="circuler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val 24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gradFill rotWithShape="1">
              <a:gsLst>
                <a:gs pos="0">
                  <a:srgbClr val="F636A8">
                    <a:alpha val="55000"/>
                  </a:srgbClr>
                </a:gs>
                <a:gs pos="50000">
                  <a:srgbClr val="F636A8">
                    <a:gamma/>
                    <a:shade val="46275"/>
                    <a:invGamma/>
                    <a:alpha val="89999"/>
                  </a:srgbClr>
                </a:gs>
                <a:gs pos="100000">
                  <a:srgbClr val="F636A8">
                    <a:alpha val="55000"/>
                  </a:srgb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pic>
          <p:nvPicPr>
            <p:cNvPr id="9" name="Picture 25" descr="Picture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สี่เหลี่ยมผืนผ้า 9"/>
          <p:cNvSpPr/>
          <p:nvPr/>
        </p:nvSpPr>
        <p:spPr>
          <a:xfrm>
            <a:off x="323528" y="1412776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5.จำนวนโรงพยาบาลที่ใช้โปรแกรม </a:t>
            </a:r>
            <a:r>
              <a:rPr lang="en-US" sz="36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ThaiRefer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ในการส่งต่อ 100</a:t>
            </a:r>
            <a:r>
              <a:rPr lang="en-US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หมายถึง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จำนวนโรงพยาบาลในแต่ละจังหวัดที่ใช้โปรแกรม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เทียบ	กับ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จำนวนโรงพยาบาลทั้งหมด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ภายในจังหวัด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 ๆ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3946181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222</Words>
  <Application>Microsoft Office PowerPoint</Application>
  <PresentationFormat>นำเสนอทางหน้าจอ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Cordia New</vt:lpstr>
      <vt:lpstr>Microsoft Sans Serif</vt:lpstr>
      <vt:lpstr>TH SarabunPSK</vt:lpstr>
      <vt:lpstr>Wingdings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surat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งานผู้ป่วยอุบัติเหตุและฉุกเฉิน</dc:title>
  <dc:creator>er</dc:creator>
  <cp:lastModifiedBy>ER</cp:lastModifiedBy>
  <cp:revision>117</cp:revision>
  <cp:lastPrinted>2014-12-02T06:40:23Z</cp:lastPrinted>
  <dcterms:created xsi:type="dcterms:W3CDTF">2013-12-04T07:57:29Z</dcterms:created>
  <dcterms:modified xsi:type="dcterms:W3CDTF">2014-12-02T08:41:32Z</dcterms:modified>
</cp:coreProperties>
</file>